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4" r:id="rId8"/>
    <p:sldId id="268" r:id="rId9"/>
    <p:sldId id="269" r:id="rId10"/>
    <p:sldId id="270" r:id="rId11"/>
    <p:sldId id="272" r:id="rId12"/>
    <p:sldId id="271" r:id="rId13"/>
    <p:sldId id="267" r:id="rId14"/>
    <p:sldId id="262" r:id="rId15"/>
    <p:sldId id="260" r:id="rId16"/>
    <p:sldId id="265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yniki.edu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1F39FC-5609-4387-9047-E137C896A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Egzamin ósmoklasisty 2022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17101B-36BE-41B6-93DF-78C376C9C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800" dirty="0">
                <a:solidFill>
                  <a:schemeClr val="accent3">
                    <a:lumMod val="50000"/>
                  </a:schemeClr>
                </a:solidFill>
              </a:rPr>
              <a:t>Spotkanie informacyjne dla rodziców / opiekunów uczniów</a:t>
            </a:r>
          </a:p>
          <a:p>
            <a:r>
              <a:rPr lang="pl-PL" sz="2800" dirty="0">
                <a:solidFill>
                  <a:schemeClr val="accent3">
                    <a:lumMod val="50000"/>
                  </a:schemeClr>
                </a:solidFill>
              </a:rPr>
              <a:t>6 października 2021r.</a:t>
            </a:r>
          </a:p>
        </p:txBody>
      </p:sp>
    </p:spTree>
    <p:extLst>
      <p:ext uri="{BB962C8B-B14F-4D97-AF65-F5344CB8AC3E}">
        <p14:creationId xmlns:p14="http://schemas.microsoft.com/office/powerpoint/2010/main" val="20428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2589213" y="1072055"/>
            <a:ext cx="8915400" cy="38467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Za świadectwo z wyróżnieniem można zyskać aż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7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dodatkowych punktów. Dodatkowo 3 punkty otrzymują osoby angażujące się w działania wolontariatu szkolnego. Jeśli ktoś był wolontariuszem w akcjach pozaszkolnych niestety może mieć problem z uzyskaniem owych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punktów – trzeba o tym porozmawiać z przedstawicielem szkoły, który odpowiada za szkolny wolontariat.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szczególnych sytuacjach zaświadczenia o takiej pracy dobroczynnej są honorowane, ale o tym decyduje osoba odpowiedzialna.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46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Punkty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Sporo dodatkowych punktów można otrzymać za sukcesy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w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konkursach kuratoryjnych (co najmniej na szczeblu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wojewódzkim – wykaz na stronie kuratorium oświaty w Łodzi),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konkursach wiedzy, osiągnięcia artystyczne i sportowe </a:t>
            </a: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200" b="1" u="sng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pl-PL" sz="2200" b="1" u="sng" dirty="0">
                <a:solidFill>
                  <a:schemeClr val="tx2">
                    <a:lumMod val="75000"/>
                  </a:schemeClr>
                </a:solidFill>
              </a:rPr>
              <a:t>zgodnie z wyszczególnieniem zawartym w paragrafie 6.1 Rozporządzenia Ministra Edukacji Narodowej z dn. 16 marca 2017 r.).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 Za różne osiągnięcia w różnych konkurach można zebrać od 2 do 10 punktów. Nawet jeśli ktoś brał udział w wielu różnych konkursach i osiągnął </a:t>
            </a:r>
            <a:br>
              <a:rPr lang="pl-PL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w nich liczne sukcesy, nie może sumować punktów w sposób nieograniczony. Łącznie za udział w konkursach i turniejach można otrzymać maksymalną liczbę </a:t>
            </a:r>
            <a:r>
              <a:rPr lang="pl-PL" sz="2200" u="sng" dirty="0">
                <a:solidFill>
                  <a:schemeClr val="tx2">
                    <a:lumMod val="75000"/>
                  </a:schemeClr>
                </a:solidFill>
              </a:rPr>
              <a:t>18 punktów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79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Szkoły kierunkowe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rzy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rekrutacji do niektórych klas szkół średnich prowadzone są </a:t>
            </a:r>
            <a:r>
              <a:rPr lang="pl-PL" sz="2800" u="sng" dirty="0">
                <a:solidFill>
                  <a:schemeClr val="tx2">
                    <a:lumMod val="75000"/>
                  </a:schemeClr>
                </a:solidFill>
              </a:rPr>
              <a:t>dodatkowe sprawdziany klasyfikujące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– do oddziałów dwujęzycznych dotyczą one kompetencji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predyspozycji językowych, do oddziałów sportowych – sprawności fizycznej, przy naborze do klas artystycznych – tzw. uzdolnień kierunkowych. Pokazują one, czy kandydat ma predyspozycje do specyficznego sposobu uczenia się i rozwijania zainteresowań. Terminy  rekrutacji do tych klas ustala kuratorium.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6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7AD917-F7F9-4236-93CD-18D29306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Egzaminy próbne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B8C446-D643-4C32-A0DA-09EC4BF26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Przewidzieliśmy 2 terminy egzaminów próbnych dla klas ósmych:</a:t>
            </a:r>
          </a:p>
          <a:p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11, 12, 13 października  2021r. od 8 rano, potem uczniowie wracają na lekcje, </a:t>
            </a:r>
          </a:p>
          <a:p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17, 18, 19 stycznia 2022r. od rana , potem uczniowie wracają do domu. </a:t>
            </a:r>
            <a:endParaRPr lang="pl-PL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29D35-7289-4082-BE96-3A1C41CC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Centralna Komisja Egzaminacyjna</a:t>
            </a:r>
            <a:br>
              <a:rPr lang="pl-PL" dirty="0"/>
            </a:br>
            <a:r>
              <a:rPr lang="pl-PL" b="1" dirty="0"/>
              <a:t>www.cke.gov.pl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BD4175-C1D1-4DCE-B9CF-DC316FB0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775" y="1981200"/>
            <a:ext cx="9494837" cy="393002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W sekcji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poświęconej egzaminowi ósmoklasisty dostępne są: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informatory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 o egzaminie ósmoklasisty,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przykładowe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arkusze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egzaminacyjne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,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arkusze egzaminu próbnego,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zestawy powtórzeniowe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 zadań egzaminacyjnych,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arkusze wykorzystane do przeprowadzenia egzaminu ósmoklasisty w latach poprzednich.</a:t>
            </a:r>
            <a:endParaRPr lang="pl-PL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D00533-828A-47DD-850F-075DB4CD1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275" y="1819275"/>
            <a:ext cx="9685337" cy="37776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Sposób organizacji i przeprowadzania egzaminu ósmoklasisty w 2022 r. może zostać zmodyfikowany, jeżeli będzie to konieczne ze względu na zapewnienie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bezpieczeństwa sanitarnego w związku z COVID-19.</a:t>
            </a:r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2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87E85D-DFF3-44C5-97C7-FFF9F5215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92417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3200" i="1" dirty="0">
                <a:solidFill>
                  <a:schemeClr val="accent2">
                    <a:lumMod val="50000"/>
                  </a:schemeClr>
                </a:solidFill>
              </a:rPr>
              <a:t>Szczegółowe informacje na temat przebiegu oraz organizacji egzaminu ósmoklasisty zostaną podane uczniom oraz rodzicom w późniejszym terminie.</a:t>
            </a:r>
          </a:p>
        </p:txBody>
      </p:sp>
    </p:spTree>
    <p:extLst>
      <p:ext uri="{BB962C8B-B14F-4D97-AF65-F5344CB8AC3E}">
        <p14:creationId xmlns:p14="http://schemas.microsoft.com/office/powerpoint/2010/main" val="16861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B5676C-491D-4537-A82C-7B179BFC9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837" y="3562350"/>
            <a:ext cx="8915400" cy="20574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l-PL" sz="3600" i="1" dirty="0">
                <a:solidFill>
                  <a:schemeClr val="accent2">
                    <a:lumMod val="75000"/>
                  </a:schemeClr>
                </a:solidFill>
              </a:rPr>
              <a:t>Dziękujemy za uwagę!</a:t>
            </a:r>
          </a:p>
        </p:txBody>
      </p:sp>
    </p:spTree>
    <p:extLst>
      <p:ext uri="{BB962C8B-B14F-4D97-AF65-F5344CB8AC3E}">
        <p14:creationId xmlns:p14="http://schemas.microsoft.com/office/powerpoint/2010/main" val="30584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5098E-9D1C-428F-8720-8ECB3435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Termin główny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266773-A99F-4644-9887-30576A767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924050"/>
            <a:ext cx="9447212" cy="4006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</a:rPr>
              <a:t>J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effectLst/>
              </a:rPr>
              <a:t>ęzyk polski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 – 24 maja 2022 r. (wtorek) – godz. 9:00 (120 minut, z dostosowaniem do 180 minut);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effectLst/>
              </a:rPr>
              <a:t>atematyka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 – 25 maja 2022 r. (środa) – godz. 9:00 (100 minut, z dostosowaniem do 150 minut);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</a:rPr>
              <a:t>J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  <a:effectLst/>
              </a:rPr>
              <a:t>ęzyk obcy nowożytny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 – 26 maja 2022 r. (czwartek) – godz. 9:00 (90 minut, z dostosowaniem do 135 minut).</a:t>
            </a:r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ADF9DE-AAD7-4534-8418-90FF9EB5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Termin dodatkowy egzaminu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2700" dirty="0"/>
              <a:t>(w szczególnych przypadkach losowych </a:t>
            </a:r>
            <a:br>
              <a:rPr lang="pl-PL" sz="2700" dirty="0"/>
            </a:br>
            <a:r>
              <a:rPr lang="pl-PL" sz="2700" dirty="0"/>
              <a:t>lub zdrowotnych)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DBE687-B0D7-48B8-B8F5-4D03A4950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474" y="2686050"/>
            <a:ext cx="9609137" cy="3225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Język polski – 13 czerwca 2022 r. (poniedziałek)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atematyka – 14 czerwca 2022 r. (wtorek)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J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  <a:effectLst/>
              </a:rPr>
              <a:t>ęzyk obcy nowożytny – 15 czerwca 2022 r. (środa)</a:t>
            </a:r>
            <a:endParaRPr lang="pl-PL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0265DC-7676-460D-8517-6EC9A7D6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Wyniki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E3CE7E-D568-4311-A3D5-480FDBC60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2133600"/>
            <a:ext cx="1019175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1 lipca 2022r. - ogłaszanie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</a:rPr>
              <a:t>wyników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 egzaminu ósmoklasisty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https://wyniki.edu.pl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</a:rPr>
              <a:t> (login i hasło uczeń otrzyma w szkole!)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pl-PL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Do 7 lipca 2022r. - przekazanie szkołom wyników oraz  zaświadczeń; </a:t>
            </a:r>
          </a:p>
          <a:p>
            <a:pPr marL="0" indent="0">
              <a:buNone/>
            </a:pPr>
            <a:endParaRPr lang="pl-PL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8 lipca 2022r. - wydanie zdającym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</a:rPr>
              <a:t>zaświadczeń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6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36A4D-C5A6-40C2-9689-8CDBB438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Dostosowania na egzaminie</a:t>
            </a:r>
            <a:br>
              <a:rPr lang="pl-PL" dirty="0"/>
            </a:br>
            <a:r>
              <a:rPr lang="pl-PL" sz="2700" dirty="0"/>
              <a:t>(np. wydłużenie czasu pracy, osobna sala egzaminacyjna)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8EC857-6342-464E-B40F-ECEDD2910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1" y="2133600"/>
            <a:ext cx="9866312" cy="377762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Do </a:t>
            </a:r>
            <a:r>
              <a:rPr lang="pl-PL" sz="2800" u="sng" dirty="0">
                <a:solidFill>
                  <a:schemeClr val="accent3">
                    <a:lumMod val="75000"/>
                  </a:schemeClr>
                </a:solidFill>
              </a:rPr>
              <a:t>15 października 2021 r.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 należy przedłożyć dyrektorowi szkoły zaświadczenie o </a:t>
            </a:r>
            <a:r>
              <a:rPr lang="pl-PL" sz="2800" b="1" dirty="0">
                <a:solidFill>
                  <a:schemeClr val="accent3">
                    <a:lumMod val="75000"/>
                  </a:schemeClr>
                </a:solidFill>
              </a:rPr>
              <a:t>stanie zdrowia ucznia lub opinię poradni psychologiczno-pedagogicznej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 o specyficznych trudnościach w uczeniu się.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Do </a:t>
            </a:r>
            <a:r>
              <a:rPr lang="pl-PL" sz="2800" u="sng" dirty="0">
                <a:solidFill>
                  <a:schemeClr val="accent3">
                    <a:lumMod val="75000"/>
                  </a:schemeClr>
                </a:solidFill>
              </a:rPr>
              <a:t>26 listopada 2021 r.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  złożenie oświadczenia o korzystaniu albo niekorzystaniu ze wskazanych sposobów dostosowania warunków lub formy przeprowadzania egzaminu do potrzeb edukacyjnych i możliwości psychofizycznych ucznia.</a:t>
            </a:r>
          </a:p>
        </p:txBody>
      </p:sp>
    </p:spTree>
    <p:extLst>
      <p:ext uri="{BB962C8B-B14F-4D97-AF65-F5344CB8AC3E}">
        <p14:creationId xmlns:p14="http://schemas.microsoft.com/office/powerpoint/2010/main" val="39299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A9BA08-9607-49AD-8215-CA8BDCC6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Wybór języka nowożytnego </a:t>
            </a:r>
            <a:br>
              <a:rPr lang="pl-PL" dirty="0"/>
            </a:br>
            <a:r>
              <a:rPr lang="pl-PL" dirty="0"/>
              <a:t>na egzaminie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0F29B2-E6E9-4EF6-B45A-644258A51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475" y="2133600"/>
            <a:ext cx="9609137" cy="377762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do </a:t>
            </a:r>
            <a:r>
              <a:rPr lang="pl-PL" sz="2400" u="sng" dirty="0">
                <a:solidFill>
                  <a:schemeClr val="accent3">
                    <a:lumMod val="75000"/>
                  </a:schemeClr>
                </a:solidFill>
              </a:rPr>
              <a:t>30 września 2021 r.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 – złożenie przez rodzica / opiekuna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</a:rPr>
              <a:t>deklaracji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</a:rPr>
              <a:t> wskazującej język obcy nowożytny, z którego uczeń przystąpi do egzaminu ósmoklasisty;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do </a:t>
            </a:r>
            <a:r>
              <a:rPr lang="pl-PL" sz="2400" u="sng" dirty="0">
                <a:solidFill>
                  <a:schemeClr val="accent3">
                    <a:lumMod val="75000"/>
                  </a:schemeClr>
                </a:solidFill>
                <a:effectLst/>
              </a:rPr>
              <a:t>24 lutego 2022 r.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  – złożenie pisemnej informacji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o zmianie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w deklaracji;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do </a:t>
            </a:r>
            <a:r>
              <a:rPr lang="pl-PL" sz="2400" u="sng" dirty="0">
                <a:solidFill>
                  <a:schemeClr val="accent3">
                    <a:lumMod val="75000"/>
                  </a:schemeClr>
                </a:solidFill>
                <a:effectLst/>
              </a:rPr>
              <a:t>10 maja 2022 r. 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– przekazanie dyrektorowi szkoły wniosku o zmianie języka obcego nowożytnego w przypadku </a:t>
            </a:r>
            <a:r>
              <a:rPr lang="pl-PL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laureatów/finalistów </a:t>
            </a:r>
            <a:r>
              <a:rPr lang="pl-PL" sz="2400" dirty="0">
                <a:solidFill>
                  <a:schemeClr val="accent3">
                    <a:lumMod val="75000"/>
                  </a:schemeClr>
                </a:solidFill>
                <a:effectLst/>
              </a:rPr>
              <a:t>konkursów/olimpiad przedmiotowych.</a:t>
            </a:r>
          </a:p>
        </p:txBody>
      </p:sp>
    </p:spTree>
    <p:extLst>
      <p:ext uri="{BB962C8B-B14F-4D97-AF65-F5344CB8AC3E}">
        <p14:creationId xmlns:p14="http://schemas.microsoft.com/office/powerpoint/2010/main" val="11732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30521D-AF83-44DD-B95E-CB2B1F76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24110"/>
            <a:ext cx="9523412" cy="128089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Punkty </a:t>
            </a:r>
            <a:r>
              <a:rPr lang="pl-PL" dirty="0"/>
              <a:t> </a:t>
            </a:r>
            <a:r>
              <a:rPr lang="pl-PL" dirty="0" smtClean="0"/>
              <a:t>za egzamin ósmoklasisty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DC8785-811F-4C56-91B9-B26445E2F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Punkty za wyniki egzaminu ósmoklasisty. Maksymalnie można otrzymać 100 punktów:</a:t>
            </a:r>
          </a:p>
          <a:p>
            <a:pPr lvl="0"/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z języka polskiego (100 procent x 0,35 = 35 punktów maksymalnie )</a:t>
            </a:r>
          </a:p>
          <a:p>
            <a:pPr lvl="0"/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z matematyki (100 procent x 0,35 = 35 punktów maksymalnie) </a:t>
            </a:r>
          </a:p>
          <a:p>
            <a:pPr lvl="0"/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z języka obcego (100 procent x 0,3 = 30 punktów maksymalnie).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700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276"/>
          </a:xfrm>
        </p:spPr>
        <p:txBody>
          <a:bodyPr/>
          <a:lstStyle/>
          <a:p>
            <a:r>
              <a:rPr lang="pl-PL" dirty="0" smtClean="0"/>
              <a:t>Punkty za świadectwo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6966" y="1282262"/>
            <a:ext cx="9507646" cy="530772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Punkty: "za świadectwo" i osiągnięcia:</a:t>
            </a:r>
          </a:p>
          <a:p>
            <a:pPr marL="0" indent="0">
              <a:buNone/>
            </a:pPr>
            <a:r>
              <a:rPr lang="pl-PL" sz="2200" dirty="0" smtClean="0">
                <a:solidFill>
                  <a:schemeClr val="tx2">
                    <a:lumMod val="75000"/>
                  </a:schemeClr>
                </a:solidFill>
              </a:rPr>
              <a:t>maksymalnie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można otrzymać 100 punktów: - punkty z 4 ocen na świadectwie: 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za 6 (celujący) - 18 punktów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za 5 (bardzo dobry) - 17 punktów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za 4 (dobry) - 14 punktów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za 3 (dostateczny) - 8 punktów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za 2 (dopuszczający) - 2 punkty 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punkty za świadectwo z wyróżnieniem - 7 punktów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punkty za szczególne osiągnięcia -  konkursy zgodnie z zarządzeniem KO - max 18 punktów</a:t>
            </a:r>
          </a:p>
          <a:p>
            <a:pPr lvl="0"/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osiągnięcia w zakresie aktywności społecznej, w tym na rzecz środowiska szkolnego, w szczególności w formie wolontariatu -3 punkty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77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683172"/>
            <a:ext cx="8915400" cy="5228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Warto jednak pamiętać, że o tzw. progach punktowych, czyli o tym, ile punktów trzeba mieć, by dostać się do wybranej klasy w upatrzonej szkole, tak naprawdę </a:t>
            </a:r>
            <a:r>
              <a:rPr lang="pl-PL" sz="2800" b="1" u="sng" dirty="0">
                <a:solidFill>
                  <a:schemeClr val="tx2">
                    <a:lumMod val="75000"/>
                  </a:schemeClr>
                </a:solidFill>
              </a:rPr>
              <a:t>dowiemy się dopiero po zakończeniu całego procesu rekrutacji.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 Wprawdzie na stronach internetowych poszczególnych placówek znajdziemy progi punktowe, ale dotyczą one ubiegłych lat. Należy je traktować orientacyjnie i brać pod uwagę głównie podczas układania kolejności szkół na liście swoich </a:t>
            </a:r>
            <a:r>
              <a:rPr lang="pl-PL" sz="2800" dirty="0" smtClean="0">
                <a:solidFill>
                  <a:schemeClr val="tx2">
                    <a:lumMod val="75000"/>
                  </a:schemeClr>
                </a:solidFill>
              </a:rPr>
              <a:t>preferencji.</a:t>
            </a:r>
            <a:endParaRPr lang="pl-PL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</TotalTime>
  <Words>646</Words>
  <Application>Microsoft Office PowerPoint</Application>
  <PresentationFormat>Panoramiczny</PresentationFormat>
  <Paragraphs>51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Smuga</vt:lpstr>
      <vt:lpstr>Egzamin ósmoklasisty 2022 </vt:lpstr>
      <vt:lpstr>Termin główny egzaminu</vt:lpstr>
      <vt:lpstr>Termin dodatkowy egzaminu (w szczególnych przypadkach losowych  lub zdrowotnych)</vt:lpstr>
      <vt:lpstr>Wyniki egzaminu</vt:lpstr>
      <vt:lpstr>Dostosowania na egzaminie (np. wydłużenie czasu pracy, osobna sala egzaminacyjna)</vt:lpstr>
      <vt:lpstr>Wybór języka nowożytnego  na egzaminie</vt:lpstr>
      <vt:lpstr>Punkty  za egzamin ósmoklasisty</vt:lpstr>
      <vt:lpstr>Punkty za świadectwo</vt:lpstr>
      <vt:lpstr>Prezentacja programu PowerPoint</vt:lpstr>
      <vt:lpstr>Prezentacja programu PowerPoint</vt:lpstr>
      <vt:lpstr>Punkty</vt:lpstr>
      <vt:lpstr>Szkoły kierunkowe</vt:lpstr>
      <vt:lpstr>Egzaminy próbne</vt:lpstr>
      <vt:lpstr>Centralna Komisja Egzaminacyjna www.cke.gov.pl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2022</dc:title>
  <dc:creator>Joanna Olejniczak</dc:creator>
  <cp:lastModifiedBy>Elżbieta Cłapa</cp:lastModifiedBy>
  <cp:revision>30</cp:revision>
  <dcterms:created xsi:type="dcterms:W3CDTF">2021-09-30T08:38:46Z</dcterms:created>
  <dcterms:modified xsi:type="dcterms:W3CDTF">2021-10-05T09:17:56Z</dcterms:modified>
</cp:coreProperties>
</file>